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36BFCC-294C-4FEC-B9A5-F0D1C141AA5C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9.pn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13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142976" y="714356"/>
            <a:ext cx="778674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Музыкально – дидактическая </a:t>
            </a:r>
          </a:p>
          <a:p>
            <a:pPr algn="ctr"/>
            <a:r>
              <a:rPr lang="ru-RU" sz="40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для детей старшего дошкольного возраста</a:t>
            </a:r>
            <a:endParaRPr lang="ru-RU" sz="4400" b="1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6600" b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Музыкальный ритм</a:t>
            </a:r>
            <a:r>
              <a:rPr lang="ru-RU" sz="6600" b="1" cap="none" spc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6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2" name="Picture 4" descr="http://r-e-b-u-s.ru/content/products/logopedia/not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5000636"/>
            <a:ext cx="6629400" cy="131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500042"/>
            <a:ext cx="785814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Цель: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Развитие чувства ритма дошкольников.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Задачи: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Учить детей  различать и воспроизводить в звучащих жестах (хлопках, шлепках, притопах) данные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ритмоформулы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Развивать способность детей слышать и проговаривать длительности нот («та» - четвертная, «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» - восьмая).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Ход игровых действий: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Педагог предлагает детям по очереди внимательно посмотреть и  прочитать вслух длительности символов ритмических дорожек: след правой ступни - притоп правой ногой, след левой ступни - притоп левой ногой, след ладошки правой руки – шлепок по колену правой рукой, след ладошки левой руки – шлепок по колену левой рукой, и хлопающие ладошки. 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Также следует обратить внимание детей, что следы ладошек и ступней на ритмических дорожках могут быть разного размера (большой след всегда только один на дорожке – одна четвертная длительность, т.е. один хлопок или шлепок; маленькие следы всегда  по два на дорожке – две восьмые длительности, т.е. два хлопка или шлепка по очереди разными конечностями в зависимости от расположения следов на дорожке).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После того, как символы прочитаны, дети воспроизводят их в звучащих жестах,  как бы «проходят» по дорожке, начиная с нижней ступеньки. </a:t>
            </a: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642918"/>
            <a:ext cx="6072230" cy="6215082"/>
          </a:xfrm>
          <a:prstGeom prst="rect">
            <a:avLst/>
          </a:prstGeom>
          <a:noFill/>
        </p:spPr>
      </p:pic>
      <p:pic>
        <p:nvPicPr>
          <p:cNvPr id="5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167606">
            <a:off x="2488442" y="925463"/>
            <a:ext cx="943899" cy="1200042"/>
          </a:xfrm>
          <a:prstGeom prst="rect">
            <a:avLst/>
          </a:prstGeom>
          <a:noFill/>
        </p:spPr>
      </p:pic>
      <p:pic>
        <p:nvPicPr>
          <p:cNvPr id="6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167606">
            <a:off x="2202690" y="3997297"/>
            <a:ext cx="943899" cy="1200042"/>
          </a:xfrm>
          <a:prstGeom prst="rect">
            <a:avLst/>
          </a:prstGeom>
          <a:noFill/>
        </p:spPr>
      </p:pic>
      <p:pic>
        <p:nvPicPr>
          <p:cNvPr id="8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07768" flipH="1">
            <a:off x="5412772" y="2382198"/>
            <a:ext cx="968102" cy="1200042"/>
          </a:xfrm>
          <a:prstGeom prst="rect">
            <a:avLst/>
          </a:prstGeom>
          <a:noFill/>
        </p:spPr>
      </p:pic>
      <p:pic>
        <p:nvPicPr>
          <p:cNvPr id="9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07768" flipH="1">
            <a:off x="5698525" y="5454033"/>
            <a:ext cx="968102" cy="1200042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2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0"/>
            <a:ext cx="428628" cy="729580"/>
          </a:xfrm>
          <a:prstGeom prst="rect">
            <a:avLst/>
          </a:prstGeom>
          <a:noFill/>
        </p:spPr>
      </p:pic>
      <p:pic>
        <p:nvPicPr>
          <p:cNvPr id="13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725208" flipH="1">
            <a:off x="2425385" y="827178"/>
            <a:ext cx="1458805" cy="1193554"/>
          </a:xfrm>
          <a:prstGeom prst="rect">
            <a:avLst/>
          </a:prstGeom>
          <a:noFill/>
        </p:spPr>
      </p:pic>
      <p:pic>
        <p:nvPicPr>
          <p:cNvPr id="4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474310" flipH="1" flipV="1">
            <a:off x="5289424" y="2307271"/>
            <a:ext cx="1416706" cy="1200807"/>
          </a:xfrm>
          <a:prstGeom prst="rect">
            <a:avLst/>
          </a:prstGeom>
          <a:noFill/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725208" flipH="1">
            <a:off x="2139634" y="3899014"/>
            <a:ext cx="1458805" cy="1193554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474310" flipH="1" flipV="1">
            <a:off x="5622817" y="5405247"/>
            <a:ext cx="1458805" cy="1236490"/>
          </a:xfrm>
          <a:prstGeom prst="rect">
            <a:avLst/>
          </a:prstGeom>
          <a:noFill/>
        </p:spPr>
      </p:pic>
      <p:pic>
        <p:nvPicPr>
          <p:cNvPr id="7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8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14744" y="0"/>
            <a:ext cx="428628" cy="729580"/>
          </a:xfrm>
          <a:prstGeom prst="rect">
            <a:avLst/>
          </a:prstGeom>
          <a:noFill/>
        </p:spPr>
      </p:pic>
      <p:pic>
        <p:nvPicPr>
          <p:cNvPr id="9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4" y="0"/>
            <a:ext cx="428628" cy="729580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28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857232"/>
            <a:ext cx="1428760" cy="1303744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4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857628"/>
            <a:ext cx="1428760" cy="1303744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249790" flipH="1">
            <a:off x="3161076" y="2447754"/>
            <a:ext cx="1292102" cy="1057162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249790" flipH="1">
            <a:off x="3161077" y="5496201"/>
            <a:ext cx="1292102" cy="1057162"/>
          </a:xfrm>
          <a:prstGeom prst="rect">
            <a:avLst/>
          </a:prstGeom>
          <a:noFill/>
        </p:spPr>
      </p:pic>
      <p:pic>
        <p:nvPicPr>
          <p:cNvPr id="7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284577" flipH="1" flipV="1">
            <a:off x="4377838" y="2429458"/>
            <a:ext cx="1292102" cy="1106988"/>
          </a:xfrm>
          <a:prstGeom prst="rect">
            <a:avLst/>
          </a:prstGeom>
          <a:noFill/>
        </p:spPr>
      </p:pic>
      <p:pic>
        <p:nvPicPr>
          <p:cNvPr id="8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284577" flipH="1" flipV="1">
            <a:off x="4306399" y="5464669"/>
            <a:ext cx="1292102" cy="1106988"/>
          </a:xfrm>
          <a:prstGeom prst="rect">
            <a:avLst/>
          </a:prstGeom>
          <a:noFill/>
        </p:spPr>
      </p:pic>
      <p:pic>
        <p:nvPicPr>
          <p:cNvPr id="9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2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768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29190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738185" flipH="1" flipV="1">
            <a:off x="6226110" y="6091757"/>
            <a:ext cx="763299" cy="576481"/>
          </a:xfrm>
          <a:prstGeom prst="rect">
            <a:avLst/>
          </a:prstGeom>
          <a:noFill/>
        </p:spPr>
      </p:pic>
      <p:pic>
        <p:nvPicPr>
          <p:cNvPr id="4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738185" flipH="1" flipV="1">
            <a:off x="6226111" y="4547455"/>
            <a:ext cx="763299" cy="576481"/>
          </a:xfrm>
          <a:prstGeom prst="rect">
            <a:avLst/>
          </a:prstGeom>
          <a:noFill/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989814" flipH="1">
            <a:off x="2155190" y="5478031"/>
            <a:ext cx="763299" cy="526760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989814" flipH="1">
            <a:off x="2226628" y="3906395"/>
            <a:ext cx="763299" cy="526760"/>
          </a:xfrm>
          <a:prstGeom prst="rect">
            <a:avLst/>
          </a:prstGeom>
          <a:noFill/>
        </p:spPr>
      </p:pic>
      <p:pic>
        <p:nvPicPr>
          <p:cNvPr id="7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2" y="857232"/>
            <a:ext cx="1428760" cy="1214446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8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739699" flipH="1">
            <a:off x="4331513" y="2377793"/>
            <a:ext cx="989511" cy="1200042"/>
          </a:xfrm>
          <a:prstGeom prst="rect">
            <a:avLst/>
          </a:prstGeom>
          <a:noFill/>
        </p:spPr>
      </p:pic>
      <p:pic>
        <p:nvPicPr>
          <p:cNvPr id="9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1366793">
            <a:off x="3540125" y="2384867"/>
            <a:ext cx="850229" cy="1200042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206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488" y="0"/>
            <a:ext cx="357190" cy="712524"/>
          </a:xfrm>
          <a:prstGeom prst="rect">
            <a:avLst/>
          </a:prstGeom>
          <a:noFill/>
        </p:spPr>
      </p:pic>
      <p:pic>
        <p:nvPicPr>
          <p:cNvPr id="13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14678" y="0"/>
            <a:ext cx="357190" cy="712524"/>
          </a:xfrm>
          <a:prstGeom prst="rect">
            <a:avLst/>
          </a:prstGeom>
          <a:noFill/>
        </p:spPr>
      </p:pic>
      <p:pic>
        <p:nvPicPr>
          <p:cNvPr id="14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643306" y="0"/>
            <a:ext cx="357190" cy="712524"/>
          </a:xfrm>
          <a:prstGeom prst="rect">
            <a:avLst/>
          </a:prstGeom>
          <a:noFill/>
        </p:spPr>
      </p:pic>
      <p:pic>
        <p:nvPicPr>
          <p:cNvPr id="15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071934" y="0"/>
            <a:ext cx="357190" cy="71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39699" flipH="1">
            <a:off x="6565173" y="5979946"/>
            <a:ext cx="545582" cy="661661"/>
          </a:xfrm>
          <a:prstGeom prst="rect">
            <a:avLst/>
          </a:prstGeom>
          <a:noFill/>
        </p:spPr>
      </p:pic>
      <p:pic>
        <p:nvPicPr>
          <p:cNvPr id="5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22" y="5429264"/>
            <a:ext cx="535032" cy="661661"/>
          </a:xfrm>
          <a:prstGeom prst="rect">
            <a:avLst/>
          </a:prstGeom>
          <a:noFill/>
        </p:spPr>
      </p:pic>
      <p:pic>
        <p:nvPicPr>
          <p:cNvPr id="7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738185" flipH="1" flipV="1">
            <a:off x="6297548" y="4476017"/>
            <a:ext cx="763299" cy="576481"/>
          </a:xfrm>
          <a:prstGeom prst="rect">
            <a:avLst/>
          </a:prstGeom>
          <a:noFill/>
        </p:spPr>
      </p:pic>
      <p:pic>
        <p:nvPicPr>
          <p:cNvPr id="8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3852436" flipH="1">
            <a:off x="2398087" y="3897609"/>
            <a:ext cx="763299" cy="569215"/>
          </a:xfrm>
          <a:prstGeom prst="rect">
            <a:avLst/>
          </a:prstGeom>
          <a:noFill/>
        </p:spPr>
      </p:pic>
      <p:pic>
        <p:nvPicPr>
          <p:cNvPr id="9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2" y="2428868"/>
            <a:ext cx="1428760" cy="1143008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2" y="857232"/>
            <a:ext cx="1428760" cy="1143008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206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43570" y="0"/>
            <a:ext cx="428628" cy="729580"/>
          </a:xfrm>
          <a:prstGeom prst="rect">
            <a:avLst/>
          </a:prstGeom>
          <a:noFill/>
        </p:spPr>
      </p:pic>
      <p:pic>
        <p:nvPicPr>
          <p:cNvPr id="13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28926" y="0"/>
            <a:ext cx="357190" cy="712524"/>
          </a:xfrm>
          <a:prstGeom prst="rect">
            <a:avLst/>
          </a:prstGeom>
          <a:noFill/>
        </p:spPr>
      </p:pic>
      <p:pic>
        <p:nvPicPr>
          <p:cNvPr id="14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28992" y="0"/>
            <a:ext cx="357190" cy="712524"/>
          </a:xfrm>
          <a:prstGeom prst="rect">
            <a:avLst/>
          </a:prstGeom>
          <a:noFill/>
        </p:spPr>
      </p:pic>
      <p:pic>
        <p:nvPicPr>
          <p:cNvPr id="15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9058" y="0"/>
            <a:ext cx="357190" cy="712524"/>
          </a:xfrm>
          <a:prstGeom prst="rect">
            <a:avLst/>
          </a:prstGeom>
          <a:noFill/>
        </p:spPr>
      </p:pic>
      <p:pic>
        <p:nvPicPr>
          <p:cNvPr id="16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357686" y="0"/>
            <a:ext cx="357190" cy="71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