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4" r:id="rId6"/>
    <p:sldId id="276" r:id="rId7"/>
    <p:sldId id="277" r:id="rId8"/>
    <p:sldId id="268" r:id="rId9"/>
    <p:sldId id="278" r:id="rId10"/>
    <p:sldId id="269" r:id="rId11"/>
    <p:sldId id="271" r:id="rId12"/>
    <p:sldId id="272" r:id="rId13"/>
    <p:sldId id="280" r:id="rId14"/>
    <p:sldId id="274" r:id="rId15"/>
    <p:sldId id="279" r:id="rId16"/>
    <p:sldId id="273" r:id="rId17"/>
    <p:sldId id="275" r:id="rId18"/>
    <p:sldId id="281" r:id="rId19"/>
    <p:sldId id="25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5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02.04.2020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02.04.2020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02.04.2020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02.04.2020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02.04.2020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02.04.2020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02.04.2020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02.04.2020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02.04.2020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02.04.2020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02.04.2020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02.04.2020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1691680" y="4941168"/>
            <a:ext cx="7040492" cy="1041264"/>
          </a:xfrm>
        </p:spPr>
        <p:txBody>
          <a:bodyPr/>
          <a:lstStyle/>
          <a:p>
            <a:r>
              <a:rPr lang="ru-RU" b="1" i="1" dirty="0" smtClean="0"/>
              <a:t>«</a:t>
            </a:r>
            <a:r>
              <a:rPr lang="ru-RU" b="1" i="1" dirty="0" err="1" smtClean="0"/>
              <a:t>Изотерапия</a:t>
            </a:r>
            <a:r>
              <a:rPr lang="ru-RU" b="1" i="1" dirty="0" smtClean="0"/>
              <a:t> и ее возможности в работе с детьми дошкольного возраста» </a:t>
            </a:r>
          </a:p>
          <a:p>
            <a:endParaRPr lang="ru-RU" dirty="0" smtClean="0"/>
          </a:p>
          <a:p>
            <a:endParaRPr lang="ru-RU" dirty="0" smtClean="0"/>
          </a:p>
          <a:p>
            <a:endParaRPr lang="ru-RU" dirty="0"/>
          </a:p>
        </p:txBody>
      </p:sp>
      <p:pic>
        <p:nvPicPr>
          <p:cNvPr id="7" name="Picture 2"/>
          <p:cNvPicPr>
            <a:picLocks noChangeAspect="1" noChangeArrowheads="1"/>
          </p:cNvPicPr>
          <p:nvPr/>
        </p:nvPicPr>
        <p:blipFill>
          <a:blip r:embed="rId2" cstate="print"/>
          <a:srcRect/>
          <a:stretch>
            <a:fillRect/>
          </a:stretch>
        </p:blipFill>
        <p:spPr bwMode="auto">
          <a:xfrm>
            <a:off x="2051720" y="692696"/>
            <a:ext cx="5072098" cy="3714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214290"/>
            <a:ext cx="4043362" cy="6241446"/>
          </a:xfrm>
        </p:spPr>
        <p:txBody>
          <a:bodyPr>
            <a:normAutofit fontScale="25000" lnSpcReduction="20000"/>
          </a:bodyPr>
          <a:lstStyle/>
          <a:p>
            <a:pPr algn="ctr"/>
            <a:r>
              <a:rPr lang="ru-RU" sz="6400" b="1" i="1" dirty="0" smtClean="0">
                <a:latin typeface="Times New Roman" pitchFamily="18" charset="0"/>
                <a:cs typeface="Times New Roman" pitchFamily="18" charset="0"/>
              </a:rPr>
              <a:t>Оттиск поролоном </a:t>
            </a:r>
          </a:p>
          <a:p>
            <a:r>
              <a:rPr lang="ru-RU" sz="6400" b="1" dirty="0" smtClean="0">
                <a:latin typeface="Times New Roman" pitchFamily="18" charset="0"/>
                <a:cs typeface="Times New Roman" pitchFamily="18" charset="0"/>
              </a:rPr>
              <a:t> Материал и инструменты: мисочка либо пластиковая коробочка, в которую вложена штемпельная подушка из тонкого пропитанного гуашью, плотная бумага любого цвета и размера, кусочки поролона. Вместо поролона можно использовать пенопласт или ластик. </a:t>
            </a:r>
          </a:p>
          <a:p>
            <a:r>
              <a:rPr lang="ru-RU" sz="6400" b="1" dirty="0" smtClean="0">
                <a:latin typeface="Times New Roman" pitchFamily="18" charset="0"/>
                <a:cs typeface="Times New Roman" pitchFamily="18" charset="0"/>
              </a:rPr>
              <a:t> Способ получения изображения. Ребенок прижимает кусочек поролона к штемпельной подушке с краской и наносит оттиск на бумагу. Для изменения цвета берутся другие мисочка и поролон. </a:t>
            </a:r>
          </a:p>
          <a:p>
            <a:pPr algn="ctr"/>
            <a:r>
              <a:rPr lang="ru-RU" sz="6400" b="1" i="1" dirty="0" smtClean="0">
                <a:latin typeface="Times New Roman" pitchFamily="18" charset="0"/>
                <a:cs typeface="Times New Roman" pitchFamily="18" charset="0"/>
              </a:rPr>
              <a:t>Оттиск смятой бумагой </a:t>
            </a:r>
          </a:p>
          <a:p>
            <a:r>
              <a:rPr lang="ru-RU" sz="6400" b="1" dirty="0" smtClean="0">
                <a:latin typeface="Times New Roman" pitchFamily="18" charset="0"/>
                <a:cs typeface="Times New Roman" pitchFamily="18" charset="0"/>
              </a:rPr>
              <a:t> Материал и инструменты: блюдце или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 </a:t>
            </a:r>
          </a:p>
          <a:p>
            <a:r>
              <a:rPr lang="ru-RU" sz="6400" b="1" dirty="0" smtClean="0">
                <a:latin typeface="Times New Roman" pitchFamily="18" charset="0"/>
                <a:cs typeface="Times New Roman" pitchFamily="18" charset="0"/>
              </a:rPr>
              <a:t> Способ получения изображения. Ребенок прижимает смятую бумагу к штемпельной подушке с краской и наносит оттиск на бумагу. Чтобы получить другой цвет, меняются блюдце и смятая бумага</a:t>
            </a:r>
            <a:r>
              <a:rPr lang="ru-RU" dirty="0" smtClean="0"/>
              <a:t>.</a:t>
            </a:r>
            <a:endParaRPr lang="ru-RU" dirty="0"/>
          </a:p>
        </p:txBody>
      </p:sp>
      <p:pic>
        <p:nvPicPr>
          <p:cNvPr id="11265" name="Picture 1" descr="C:\Users\Александр\Desktop\c8895d381787f02f27f78b858ff1c759.jpg.jpg"/>
          <p:cNvPicPr>
            <a:picLocks noChangeAspect="1" noChangeArrowheads="1"/>
          </p:cNvPicPr>
          <p:nvPr/>
        </p:nvPicPr>
        <p:blipFill>
          <a:blip r:embed="rId2" cstate="print"/>
          <a:srcRect/>
          <a:stretch>
            <a:fillRect/>
          </a:stretch>
        </p:blipFill>
        <p:spPr bwMode="auto">
          <a:xfrm>
            <a:off x="4500562" y="1428736"/>
            <a:ext cx="4225372" cy="3865766"/>
          </a:xfrm>
          <a:prstGeom prst="rect">
            <a:avLst/>
          </a:prstGeom>
          <a:noFill/>
        </p:spPr>
      </p:pic>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7686700" cy="6027132"/>
          </a:xfrm>
        </p:spPr>
        <p:txBody>
          <a:bodyPr>
            <a:normAutofit fontScale="70000" lnSpcReduction="20000"/>
          </a:bodyPr>
          <a:lstStyle/>
          <a:p>
            <a:pPr algn="ctr"/>
            <a:r>
              <a:rPr lang="ru-RU" sz="2300" b="1" i="1" dirty="0" smtClean="0">
                <a:solidFill>
                  <a:schemeClr val="bg1">
                    <a:lumMod val="25000"/>
                  </a:schemeClr>
                </a:solidFill>
                <a:latin typeface="Times New Roman" pitchFamily="18" charset="0"/>
                <a:cs typeface="Times New Roman" pitchFamily="18" charset="0"/>
              </a:rPr>
              <a:t>Монотипия предметная </a:t>
            </a:r>
          </a:p>
          <a:p>
            <a:endParaRPr lang="ru-RU" sz="2300" b="1" dirty="0" smtClean="0">
              <a:solidFill>
                <a:schemeClr val="bg1">
                  <a:lumMod val="25000"/>
                </a:schemeClr>
              </a:solidFill>
              <a:latin typeface="Times New Roman" pitchFamily="18" charset="0"/>
              <a:cs typeface="Times New Roman" pitchFamily="18" charset="0"/>
            </a:endParaRPr>
          </a:p>
          <a:p>
            <a:r>
              <a:rPr lang="ru-RU" sz="2300" b="1" dirty="0" smtClean="0">
                <a:solidFill>
                  <a:schemeClr val="bg1">
                    <a:lumMod val="25000"/>
                  </a:schemeClr>
                </a:solidFill>
                <a:latin typeface="Times New Roman" pitchFamily="18" charset="0"/>
                <a:cs typeface="Times New Roman" pitchFamily="18" charset="0"/>
              </a:rPr>
              <a:t> Материал и инструменты: плотная бумага любого цвета, кисти, гуашь или акварель. </a:t>
            </a:r>
          </a:p>
          <a:p>
            <a:endParaRPr lang="ru-RU" sz="2300" b="1" dirty="0" smtClean="0">
              <a:solidFill>
                <a:schemeClr val="bg1">
                  <a:lumMod val="25000"/>
                </a:schemeClr>
              </a:solidFill>
              <a:latin typeface="Times New Roman" pitchFamily="18" charset="0"/>
              <a:cs typeface="Times New Roman" pitchFamily="18" charset="0"/>
            </a:endParaRPr>
          </a:p>
          <a:p>
            <a:r>
              <a:rPr lang="ru-RU" sz="2300" b="1" dirty="0" smtClean="0">
                <a:solidFill>
                  <a:schemeClr val="bg1">
                    <a:lumMod val="25000"/>
                  </a:schemeClr>
                </a:solidFill>
                <a:latin typeface="Times New Roman" pitchFamily="18" charset="0"/>
                <a:cs typeface="Times New Roman" pitchFamily="18" charset="0"/>
              </a:rPr>
              <a:t> Способ получения изображения. Ребенок складывает лист бумаги вдвое и на одной его половине рисует половину изображаемого предмета (объекты для рисования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прорабатывая детали изображения, каждый раз так же складывая лист. </a:t>
            </a:r>
          </a:p>
          <a:p>
            <a:endParaRPr lang="ru-RU" sz="2300" b="1" dirty="0" smtClean="0">
              <a:solidFill>
                <a:schemeClr val="bg1">
                  <a:lumMod val="25000"/>
                </a:schemeClr>
              </a:solidFill>
              <a:latin typeface="Times New Roman" pitchFamily="18" charset="0"/>
              <a:cs typeface="Times New Roman" pitchFamily="18" charset="0"/>
            </a:endParaRPr>
          </a:p>
          <a:p>
            <a:pPr algn="ctr"/>
            <a:r>
              <a:rPr lang="ru-RU" sz="2300" b="1" i="1" dirty="0" smtClean="0">
                <a:solidFill>
                  <a:schemeClr val="bg1">
                    <a:lumMod val="25000"/>
                  </a:schemeClr>
                </a:solidFill>
                <a:latin typeface="Times New Roman" pitchFamily="18" charset="0"/>
                <a:cs typeface="Times New Roman" pitchFamily="18" charset="0"/>
              </a:rPr>
              <a:t>Монотипия пейзажная </a:t>
            </a:r>
          </a:p>
          <a:p>
            <a:endParaRPr lang="ru-RU" sz="2300" b="1" dirty="0" smtClean="0">
              <a:solidFill>
                <a:schemeClr val="bg1">
                  <a:lumMod val="25000"/>
                </a:schemeClr>
              </a:solidFill>
              <a:latin typeface="Times New Roman" pitchFamily="18" charset="0"/>
              <a:cs typeface="Times New Roman" pitchFamily="18" charset="0"/>
            </a:endParaRPr>
          </a:p>
          <a:p>
            <a:r>
              <a:rPr lang="ru-RU" sz="2300" b="1" dirty="0" smtClean="0">
                <a:solidFill>
                  <a:schemeClr val="bg1">
                    <a:lumMod val="25000"/>
                  </a:schemeClr>
                </a:solidFill>
                <a:latin typeface="Times New Roman" pitchFamily="18" charset="0"/>
                <a:cs typeface="Times New Roman" pitchFamily="18" charset="0"/>
              </a:rPr>
              <a:t> Материал и инструменты: бумага, кисти, гуашь либо акварель, влажная губка, кафельная плитка. </a:t>
            </a:r>
          </a:p>
          <a:p>
            <a:r>
              <a:rPr lang="ru-RU" sz="2300" b="1" dirty="0" smtClean="0">
                <a:solidFill>
                  <a:schemeClr val="bg1">
                    <a:lumMod val="25000"/>
                  </a:schemeClr>
                </a:solidFill>
                <a:latin typeface="Times New Roman" pitchFamily="18" charset="0"/>
                <a:cs typeface="Times New Roman" pitchFamily="18" charset="0"/>
              </a:rPr>
              <a:t> Способ получения изображения. Ребенок складывает лист бумаги пополам. На одной его половине рисует пейзаж, на другой - получается его отражение, как в озере, реке (отпечаток). Рисунок выполняется быстро, чтобы краски не успели высохнуть. Часть листа, предназначенная для отпечатка, протирается влажной губкой. Исходный рисунок после того, как с него сделан оттиск, "оживляется" красками, чтобы он сильнее отличался от отпечатка. Для монотипии также можно использовать лист бумаги и кафельную плитку, на которую краской наносится рисунок, затем она накрывается влажным листом бумаги. Пейзаж получается размытым. </a:t>
            </a:r>
          </a:p>
          <a:p>
            <a:endParaRPr lang="ru-RU" sz="2000" b="1" dirty="0" smtClean="0">
              <a:solidFill>
                <a:schemeClr val="bg1">
                  <a:lumMod val="25000"/>
                </a:schemeClr>
              </a:solidFill>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7239000" cy="894382"/>
          </a:xfrm>
        </p:spPr>
        <p:txBody>
          <a:bodyPr>
            <a:normAutofit/>
          </a:bodyPr>
          <a:lstStyle/>
          <a:p>
            <a:pPr algn="ctr"/>
            <a:r>
              <a:rPr lang="ru-RU" dirty="0" smtClean="0"/>
              <a:t>»</a:t>
            </a:r>
            <a:endParaRPr lang="ru-RU" dirty="0"/>
          </a:p>
        </p:txBody>
      </p:sp>
      <p:sp>
        <p:nvSpPr>
          <p:cNvPr id="7" name="Содержимое 6"/>
          <p:cNvSpPr>
            <a:spLocks noGrp="1"/>
          </p:cNvSpPr>
          <p:nvPr>
            <p:ph idx="1"/>
          </p:nvPr>
        </p:nvSpPr>
        <p:spPr>
          <a:xfrm>
            <a:off x="457200" y="428604"/>
            <a:ext cx="7239000" cy="6000792"/>
          </a:xfrm>
        </p:spPr>
        <p:txBody>
          <a:bodyPr>
            <a:normAutofit fontScale="85000" lnSpcReduction="10000"/>
          </a:bodyPr>
          <a:lstStyle/>
          <a:p>
            <a:pPr>
              <a:buNone/>
            </a:pPr>
            <a:r>
              <a:rPr lang="ru-RU" sz="2800" b="1" dirty="0" err="1" smtClean="0">
                <a:solidFill>
                  <a:schemeClr val="bg1">
                    <a:lumMod val="25000"/>
                  </a:schemeClr>
                </a:solidFill>
                <a:latin typeface="Times New Roman" pitchFamily="18" charset="0"/>
                <a:cs typeface="Times New Roman" pitchFamily="18" charset="0"/>
              </a:rPr>
              <a:t>Граттаж</a:t>
            </a:r>
            <a:r>
              <a:rPr lang="ru-RU" sz="2800" b="1" dirty="0" smtClean="0">
                <a:solidFill>
                  <a:schemeClr val="bg1">
                    <a:lumMod val="25000"/>
                  </a:schemeClr>
                </a:solidFill>
                <a:latin typeface="Times New Roman" pitchFamily="18" charset="0"/>
                <a:cs typeface="Times New Roman" pitchFamily="18" charset="0"/>
              </a:rPr>
              <a:t> (от фр. </a:t>
            </a:r>
            <a:r>
              <a:rPr lang="ru-RU" sz="2800" b="1" dirty="0" err="1" smtClean="0">
                <a:solidFill>
                  <a:schemeClr val="bg1">
                    <a:lumMod val="25000"/>
                  </a:schemeClr>
                </a:solidFill>
                <a:latin typeface="Times New Roman" pitchFamily="18" charset="0"/>
                <a:cs typeface="Times New Roman" pitchFamily="18" charset="0"/>
              </a:rPr>
              <a:t>gratter</a:t>
            </a:r>
            <a:r>
              <a:rPr lang="ru-RU" sz="2800" b="1" dirty="0" smtClean="0">
                <a:solidFill>
                  <a:schemeClr val="bg1">
                    <a:lumMod val="25000"/>
                  </a:schemeClr>
                </a:solidFill>
                <a:latin typeface="Times New Roman" pitchFamily="18" charset="0"/>
                <a:cs typeface="Times New Roman" pitchFamily="18" charset="0"/>
              </a:rPr>
              <a:t> - скрести, царапать) - способ выполнения рисунка путем процарапывания пером или острым инструментом бумаги или картона, залитых тушью.</a:t>
            </a:r>
            <a:endParaRPr lang="en-US" sz="2800" b="1" dirty="0" smtClean="0">
              <a:solidFill>
                <a:schemeClr val="bg1">
                  <a:lumMod val="25000"/>
                </a:schemeClr>
              </a:solidFill>
              <a:latin typeface="Times New Roman" pitchFamily="18" charset="0"/>
              <a:cs typeface="Times New Roman" pitchFamily="18" charset="0"/>
            </a:endParaRPr>
          </a:p>
          <a:p>
            <a:pPr>
              <a:buNone/>
            </a:pPr>
            <a:endParaRPr lang="ru-RU" sz="2800" b="1" dirty="0" smtClean="0">
              <a:solidFill>
                <a:schemeClr val="bg1">
                  <a:lumMod val="25000"/>
                </a:schemeClr>
              </a:solidFill>
              <a:latin typeface="Times New Roman" pitchFamily="18" charset="0"/>
              <a:cs typeface="Times New Roman" pitchFamily="18" charset="0"/>
            </a:endParaRPr>
          </a:p>
          <a:p>
            <a:pPr algn="ctr">
              <a:buNone/>
            </a:pPr>
            <a:r>
              <a:rPr lang="ru-RU" b="1" i="1" dirty="0" smtClean="0">
                <a:latin typeface="Times New Roman" pitchFamily="18" charset="0"/>
                <a:cs typeface="Times New Roman" pitchFamily="18" charset="0"/>
              </a:rPr>
              <a:t>Цветной </a:t>
            </a:r>
            <a:r>
              <a:rPr lang="ru-RU" b="1" i="1" dirty="0" err="1" smtClean="0">
                <a:latin typeface="Times New Roman" pitchFamily="18" charset="0"/>
                <a:cs typeface="Times New Roman" pitchFamily="18" charset="0"/>
              </a:rPr>
              <a:t>граттаж</a:t>
            </a:r>
            <a:r>
              <a:rPr lang="ru-RU" b="1" i="1"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Материал и инструменты: цветной картон или плотная бумага, предварительно </a:t>
            </a:r>
            <a:r>
              <a:rPr lang="ru-RU" dirty="0" err="1" smtClean="0">
                <a:latin typeface="Times New Roman" pitchFamily="18" charset="0"/>
                <a:cs typeface="Times New Roman" pitchFamily="18" charset="0"/>
              </a:rPr>
              <a:t>затонированные</a:t>
            </a:r>
            <a:r>
              <a:rPr lang="ru-RU" dirty="0" smtClean="0">
                <a:latin typeface="Times New Roman" pitchFamily="18" charset="0"/>
                <a:cs typeface="Times New Roman" pitchFamily="18" charset="0"/>
              </a:rPr>
              <a:t> акварельными красками либо гуашью, свеча, широкая кисть, мисочки для гуаши, палочка с заточенным концом или пустой стержень, жидкое мыло. </a:t>
            </a:r>
          </a:p>
          <a:p>
            <a:pPr>
              <a:buNone/>
            </a:pPr>
            <a:r>
              <a:rPr lang="ru-RU" dirty="0" smtClean="0">
                <a:latin typeface="Times New Roman" pitchFamily="18" charset="0"/>
                <a:cs typeface="Times New Roman" pitchFamily="18" charset="0"/>
              </a:rPr>
              <a:t> Способ получения изображения. Ребенок натирает свечой лист бумаги так, чтобы он весь был покрыт слоем воска. Затем лист тонируется слоем гуаши (контрастным по цвету) с добавлением жидкого мыла. После высыхания палочкой процарапывается рисунок. Далее возможна доработка недостающих деталей гуашью.</a:t>
            </a:r>
            <a:endParaRPr lang="ru-RU"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лександр\Desktop\post-1342082-1277031993.jpg"/>
          <p:cNvPicPr>
            <a:picLocks noGrp="1" noChangeAspect="1" noChangeArrowheads="1"/>
          </p:cNvPicPr>
          <p:nvPr>
            <p:ph idx="1"/>
          </p:nvPr>
        </p:nvPicPr>
        <p:blipFill>
          <a:blip r:embed="rId2" cstate="print"/>
          <a:srcRect/>
          <a:stretch>
            <a:fillRect/>
          </a:stretch>
        </p:blipFill>
        <p:spPr bwMode="auto">
          <a:xfrm>
            <a:off x="285720" y="285728"/>
            <a:ext cx="4143375" cy="3200400"/>
          </a:xfrm>
          <a:prstGeom prst="rect">
            <a:avLst/>
          </a:prstGeom>
          <a:ln>
            <a:noFill/>
          </a:ln>
          <a:effectLst>
            <a:softEdge rad="112500"/>
          </a:effectLst>
        </p:spPr>
      </p:pic>
      <p:pic>
        <p:nvPicPr>
          <p:cNvPr id="1027" name="Picture 3" descr="C:\Users\Александр\Desktop\i.jpeg"/>
          <p:cNvPicPr>
            <a:picLocks noChangeAspect="1" noChangeArrowheads="1"/>
          </p:cNvPicPr>
          <p:nvPr/>
        </p:nvPicPr>
        <p:blipFill>
          <a:blip r:embed="rId3" cstate="print"/>
          <a:srcRect/>
          <a:stretch>
            <a:fillRect/>
          </a:stretch>
        </p:blipFill>
        <p:spPr bwMode="auto">
          <a:xfrm>
            <a:off x="4643438" y="285728"/>
            <a:ext cx="4214842" cy="28098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C:\Users\Александр\Desktop\j2327710_1387045937th.jpg"/>
          <p:cNvPicPr>
            <a:picLocks noChangeAspect="1" noChangeArrowheads="1"/>
          </p:cNvPicPr>
          <p:nvPr/>
        </p:nvPicPr>
        <p:blipFill>
          <a:blip r:embed="rId4" cstate="print"/>
          <a:srcRect/>
          <a:stretch>
            <a:fillRect/>
          </a:stretch>
        </p:blipFill>
        <p:spPr bwMode="auto">
          <a:xfrm>
            <a:off x="1000100" y="3786190"/>
            <a:ext cx="2780792" cy="24860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9" name="Picture 5" descr="C:\Users\Александр\Desktop\26189023_1187372169_Osenniy_Piter_1.jpg"/>
          <p:cNvPicPr>
            <a:picLocks noChangeAspect="1" noChangeArrowheads="1"/>
          </p:cNvPicPr>
          <p:nvPr/>
        </p:nvPicPr>
        <p:blipFill>
          <a:blip r:embed="rId5" cstate="print"/>
          <a:srcRect/>
          <a:stretch>
            <a:fillRect/>
          </a:stretch>
        </p:blipFill>
        <p:spPr bwMode="auto">
          <a:xfrm>
            <a:off x="4500562" y="3714752"/>
            <a:ext cx="3786214" cy="2649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57200" y="500042"/>
            <a:ext cx="7686700" cy="5955694"/>
          </a:xfrm>
        </p:spPr>
        <p:txBody>
          <a:bodyPr>
            <a:noAutofit/>
          </a:bodyPr>
          <a:lstStyle/>
          <a:p>
            <a:pPr algn="ctr">
              <a:buNone/>
            </a:pPr>
            <a:r>
              <a:rPr lang="ru-RU" sz="1600" dirty="0" err="1" smtClean="0"/>
              <a:t>Кляксография</a:t>
            </a:r>
            <a:r>
              <a:rPr lang="ru-RU" sz="1600" dirty="0" smtClean="0"/>
              <a:t> обычная </a:t>
            </a:r>
          </a:p>
          <a:p>
            <a:pPr>
              <a:buNone/>
            </a:pPr>
            <a:r>
              <a:rPr lang="ru-RU" sz="1600" dirty="0" smtClean="0"/>
              <a:t> Материал и инструменты: бумага, тушь либо жидко разведенная гуашь в мисочке, пластиковая ложечка или кисть (белка № 5 и больше). </a:t>
            </a:r>
          </a:p>
          <a:p>
            <a:pPr>
              <a:buNone/>
            </a:pPr>
            <a:r>
              <a:rPr lang="ru-RU" sz="1600" dirty="0" smtClean="0"/>
              <a:t> Способ получения изображения: ребенок зачерпывает гуашь пластиковой ложечкой, выливает на бумагу или набирает толстой кистью разведенную водой краску и ставит кляксы на лист бумаги, осторожно стряхивая. В результате получаются произвольно расположенные пятна. Затем лист накрывается другим листом и прижимается (можно согнуть исходный лист пополам, на одну половину капнуть тушь, а другой его прикрыть). Далее верхний лист снимается, а изображение внимательно рассматривается, чтобы определить, на что оно похоже. Недостающие детали дорисовываются. </a:t>
            </a:r>
          </a:p>
          <a:p>
            <a:pPr algn="ctr">
              <a:buNone/>
            </a:pPr>
            <a:r>
              <a:rPr lang="ru-RU" sz="1600" b="1" dirty="0" err="1" smtClean="0"/>
              <a:t>Кляксография</a:t>
            </a:r>
            <a:r>
              <a:rPr lang="ru-RU" sz="1600" b="1" dirty="0" smtClean="0"/>
              <a:t> с трубочкой </a:t>
            </a:r>
          </a:p>
          <a:p>
            <a:pPr>
              <a:buNone/>
            </a:pPr>
            <a:r>
              <a:rPr lang="ru-RU" sz="1600" dirty="0" smtClean="0"/>
              <a:t> Материал и инструменты: бумага, тушь либо жидко разведенная гуашь в мисочке, пластиковая ложечка или кисть (белка № 5), трубочка-соломинка для напитков. </a:t>
            </a:r>
          </a:p>
          <a:p>
            <a:pPr>
              <a:buNone/>
            </a:pPr>
            <a:r>
              <a:rPr lang="ru-RU" sz="1600" dirty="0" smtClean="0"/>
              <a:t> Способ получения изображения. Ребенок зачерпывает пластиковой ложечкой краску, выливает ее на лист, делая небольшое пятно (капельку), или набирает кистью разведенную водой краску и ставит кляксы на лист бумаги, осторожно стряхивая. Затем дует на это пятно из трубочки так, чтобы ее конец не касался ни пятна, ни бумаги. При необходимости процедура повторяется. Недостающие детали дорисовываются.</a:t>
            </a:r>
            <a:endParaRPr lang="ru-RU" sz="1600"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Александр\Desktop\687474703a2f2f7777772e32646f32676f2e72752f75706c6f6164732f66756c6c2f30313936656365626539656465323732643338383337633164636130616535395f773936305f68323034382e6a7067.jpeg"/>
          <p:cNvPicPr>
            <a:picLocks noGrp="1" noChangeAspect="1" noChangeArrowheads="1"/>
          </p:cNvPicPr>
          <p:nvPr>
            <p:ph idx="1"/>
          </p:nvPr>
        </p:nvPicPr>
        <p:blipFill>
          <a:blip r:embed="rId2" cstate="print"/>
          <a:srcRect/>
          <a:stretch>
            <a:fillRect/>
          </a:stretch>
        </p:blipFill>
        <p:spPr bwMode="auto">
          <a:xfrm>
            <a:off x="571472" y="428604"/>
            <a:ext cx="4276725" cy="2847975"/>
          </a:xfrm>
          <a:prstGeom prst="rect">
            <a:avLst/>
          </a:prstGeom>
          <a:ln>
            <a:noFill/>
          </a:ln>
          <a:effectLst>
            <a:outerShdw blurRad="292100" dist="139700" dir="2700000" algn="tl" rotWithShape="0">
              <a:srgbClr val="333333">
                <a:alpha val="65000"/>
              </a:srgbClr>
            </a:outerShdw>
          </a:effectLst>
        </p:spPr>
      </p:pic>
      <p:pic>
        <p:nvPicPr>
          <p:cNvPr id="32771" name="Picture 3" descr="C:\Users\Александр\Desktop\687474703a2f2f706f64656c6b69646574736b69652e72752f77702d636f6e74656e742f75706c6f6164732f323031312f31302f706f64656c6b695f646574736b69655f3230362e6a7067.jpeg"/>
          <p:cNvPicPr>
            <a:picLocks noChangeAspect="1" noChangeArrowheads="1"/>
          </p:cNvPicPr>
          <p:nvPr/>
        </p:nvPicPr>
        <p:blipFill>
          <a:blip r:embed="rId3" cstate="print"/>
          <a:srcRect/>
          <a:stretch>
            <a:fillRect/>
          </a:stretch>
        </p:blipFill>
        <p:spPr bwMode="auto">
          <a:xfrm>
            <a:off x="3929058" y="3357562"/>
            <a:ext cx="4548199" cy="3034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772" name="Picture 4" descr="C:\Users\Александр\Desktop\940-full.png"/>
          <p:cNvPicPr>
            <a:picLocks noChangeAspect="1" noChangeArrowheads="1"/>
          </p:cNvPicPr>
          <p:nvPr/>
        </p:nvPicPr>
        <p:blipFill>
          <a:blip r:embed="rId4" cstate="print"/>
          <a:srcRect/>
          <a:stretch>
            <a:fillRect/>
          </a:stretch>
        </p:blipFill>
        <p:spPr bwMode="auto">
          <a:xfrm rot="3568944">
            <a:off x="913873" y="4176608"/>
            <a:ext cx="3316168" cy="2523743"/>
          </a:xfrm>
          <a:prstGeom prst="rect">
            <a:avLst/>
          </a:prstGeom>
          <a:noFill/>
        </p:spPr>
      </p:pic>
      <p:pic>
        <p:nvPicPr>
          <p:cNvPr id="32773" name="Picture 5" descr="C:\Users\Александр\Desktop\kleks0.gif"/>
          <p:cNvPicPr>
            <a:picLocks noChangeAspect="1" noChangeArrowheads="1"/>
          </p:cNvPicPr>
          <p:nvPr/>
        </p:nvPicPr>
        <p:blipFill>
          <a:blip r:embed="rId5" cstate="print"/>
          <a:srcRect/>
          <a:stretch>
            <a:fillRect/>
          </a:stretch>
        </p:blipFill>
        <p:spPr bwMode="auto">
          <a:xfrm>
            <a:off x="5572132" y="142852"/>
            <a:ext cx="3202376" cy="3343281"/>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Александр\Desktop\5.jpg"/>
          <p:cNvPicPr>
            <a:picLocks noGrp="1" noChangeAspect="1" noChangeArrowheads="1"/>
          </p:cNvPicPr>
          <p:nvPr>
            <p:ph idx="1"/>
          </p:nvPr>
        </p:nvPicPr>
        <p:blipFill>
          <a:blip r:embed="rId2" cstate="print"/>
          <a:srcRect/>
          <a:stretch>
            <a:fillRect/>
          </a:stretch>
        </p:blipFill>
        <p:spPr bwMode="auto">
          <a:xfrm>
            <a:off x="4214810" y="2714620"/>
            <a:ext cx="4643470" cy="3482603"/>
          </a:xfrm>
          <a:prstGeom prst="rect">
            <a:avLst/>
          </a:prstGeom>
          <a:noFill/>
        </p:spPr>
      </p:pic>
      <p:sp>
        <p:nvSpPr>
          <p:cNvPr id="5" name="Заголовок 4"/>
          <p:cNvSpPr>
            <a:spLocks noGrp="1"/>
          </p:cNvSpPr>
          <p:nvPr>
            <p:ph type="title"/>
          </p:nvPr>
        </p:nvSpPr>
        <p:spPr>
          <a:xfrm>
            <a:off x="457200" y="320040"/>
            <a:ext cx="7239000" cy="5537852"/>
          </a:xfrm>
        </p:spPr>
        <p:txBody>
          <a:bodyPr>
            <a:noAutofit/>
          </a:bodyPr>
          <a:lstStyle/>
          <a:p>
            <a:r>
              <a:rPr lang="ru-RU" sz="2800" i="1" u="sng" dirty="0" err="1" smtClean="0"/>
              <a:t>Набрызг</a:t>
            </a:r>
            <a:r>
              <a:rPr lang="ru-RU" sz="2800" i="1" u="sng" dirty="0" smtClean="0"/>
              <a:t> </a:t>
            </a:r>
            <a:r>
              <a:rPr lang="ru-RU" sz="2800" dirty="0" smtClean="0"/>
              <a:t/>
            </a:r>
            <a:br>
              <a:rPr lang="ru-RU" sz="2800" dirty="0" smtClean="0"/>
            </a:br>
            <a:r>
              <a:rPr lang="ru-RU" sz="2800" dirty="0" smtClean="0"/>
              <a:t> Материал и инструменты: бумага, гуашь, кусочек картона, жесткая кисть или расческа, зубная щетка. </a:t>
            </a:r>
            <a:br>
              <a:rPr lang="ru-RU" sz="2800" dirty="0" smtClean="0"/>
            </a:br>
            <a:r>
              <a:rPr lang="ru-RU" sz="2800" dirty="0" smtClean="0"/>
              <a:t> Способ получения изображения. Ребенок набирает краску на кисть и легонько ударяет ею о картон, который держит над бумагой, - краска разбрызгивается на бумагу. Для разбрызгивания краски можно также использовать зубную щетку или расческу</a:t>
            </a:r>
            <a:endParaRPr lang="ru-RU" sz="2800"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57200" y="285728"/>
            <a:ext cx="7239000" cy="6170008"/>
          </a:xfrm>
        </p:spPr>
        <p:txBody>
          <a:bodyPr>
            <a:normAutofit fontScale="77500" lnSpcReduction="20000"/>
          </a:bodyPr>
          <a:lstStyle/>
          <a:p>
            <a:r>
              <a:rPr lang="ru-RU" dirty="0" smtClean="0"/>
              <a:t>Отпечатки листьев </a:t>
            </a:r>
          </a:p>
          <a:p>
            <a:endParaRPr lang="ru-RU" dirty="0" smtClean="0"/>
          </a:p>
          <a:p>
            <a:r>
              <a:rPr lang="ru-RU" dirty="0" smtClean="0"/>
              <a:t> Материал и инструменты: листья разных деревьев (опавшие), гуашь, кисти. </a:t>
            </a:r>
          </a:p>
          <a:p>
            <a:r>
              <a:rPr lang="ru-RU" dirty="0" smtClean="0"/>
              <a:t> Способ получения изображения. Ребенок покрывает лист дерева красками разных цветов, затем прикладывает его к бумаге окрашенной стороной для получения отпечатка. Каждый раз берется новый листок. Черешки у листьев можно дорисовать кистью. </a:t>
            </a:r>
          </a:p>
          <a:p>
            <a:endParaRPr lang="ru-RU" dirty="0" smtClean="0"/>
          </a:p>
          <a:p>
            <a:r>
              <a:rPr lang="ru-RU" dirty="0" smtClean="0"/>
              <a:t> Особенно приветствуется при </a:t>
            </a:r>
            <a:r>
              <a:rPr lang="ru-RU" dirty="0" err="1" smtClean="0"/>
              <a:t>изотерапии</a:t>
            </a:r>
            <a:r>
              <a:rPr lang="ru-RU" dirty="0" smtClean="0"/>
              <a:t>, когда ребенок изображает абстрактные понятия - "добро", "зло", "счастье", эмоциональные состояния и чувства - "радость", "гнев", "удивление" и пр. (пример использования такого типа задания с детьми старшего дошкольного возраста приведен в приложении). После изображения психологического состояния проводится обсуждение рисунка с пояснением значения этого понятия, ситуаций, которые связаны с переживанием данного чувства, причин, его вызывающих, способов и приемов преодоления негативных состояний.</a:t>
            </a:r>
            <a:endParaRPr lang="ru-RU" dirty="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лександр\Desktop\d35ace557ecf7c2d4a6b1c4ca1354c71.jpg"/>
          <p:cNvPicPr>
            <a:picLocks noGrp="1" noChangeAspect="1" noChangeArrowheads="1"/>
          </p:cNvPicPr>
          <p:nvPr>
            <p:ph idx="1"/>
          </p:nvPr>
        </p:nvPicPr>
        <p:blipFill>
          <a:blip r:embed="rId2" cstate="print"/>
          <a:srcRect/>
          <a:stretch>
            <a:fillRect/>
          </a:stretch>
        </p:blipFill>
        <p:spPr bwMode="auto">
          <a:xfrm>
            <a:off x="4214810" y="285728"/>
            <a:ext cx="4071966" cy="3052700"/>
          </a:xfrm>
          <a:prstGeom prst="rect">
            <a:avLst/>
          </a:prstGeom>
          <a:ln>
            <a:noFill/>
          </a:ln>
          <a:effectLst>
            <a:outerShdw blurRad="292100" dist="139700" dir="2700000" algn="tl" rotWithShape="0">
              <a:srgbClr val="333333">
                <a:alpha val="65000"/>
              </a:srgbClr>
            </a:outerShdw>
          </a:effectLst>
        </p:spPr>
      </p:pic>
      <p:pic>
        <p:nvPicPr>
          <p:cNvPr id="2051" name="Picture 3" descr="C:\Users\Александр\Desktop\pechatanie_listjami_panteleev_alesha.jpg"/>
          <p:cNvPicPr>
            <a:picLocks noChangeAspect="1" noChangeArrowheads="1"/>
          </p:cNvPicPr>
          <p:nvPr/>
        </p:nvPicPr>
        <p:blipFill>
          <a:blip r:embed="rId3" cstate="print"/>
          <a:srcRect/>
          <a:stretch>
            <a:fillRect/>
          </a:stretch>
        </p:blipFill>
        <p:spPr bwMode="auto">
          <a:xfrm>
            <a:off x="357158" y="214290"/>
            <a:ext cx="3571900" cy="2828930"/>
          </a:xfrm>
          <a:prstGeom prst="rect">
            <a:avLst/>
          </a:prstGeom>
          <a:ln>
            <a:noFill/>
          </a:ln>
          <a:effectLst>
            <a:softEdge rad="112500"/>
          </a:effectLst>
        </p:spPr>
      </p:pic>
      <p:pic>
        <p:nvPicPr>
          <p:cNvPr id="2052" name="Picture 4" descr="C:\Users\Александр\Desktop\image_3400991.jpg"/>
          <p:cNvPicPr>
            <a:picLocks noChangeAspect="1" noChangeArrowheads="1"/>
          </p:cNvPicPr>
          <p:nvPr/>
        </p:nvPicPr>
        <p:blipFill>
          <a:blip r:embed="rId4" cstate="print"/>
          <a:srcRect l="3356" r="4026"/>
          <a:stretch>
            <a:fillRect/>
          </a:stretch>
        </p:blipFill>
        <p:spPr bwMode="auto">
          <a:xfrm>
            <a:off x="4714876" y="4071942"/>
            <a:ext cx="3286148" cy="23608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3" name="Picture 5" descr="C:\Users\Александр\Desktop\ottisk_011.jpg"/>
          <p:cNvPicPr>
            <a:picLocks noChangeAspect="1" noChangeArrowheads="1"/>
          </p:cNvPicPr>
          <p:nvPr/>
        </p:nvPicPr>
        <p:blipFill>
          <a:blip r:embed="rId5" cstate="print"/>
          <a:srcRect/>
          <a:stretch>
            <a:fillRect/>
          </a:stretch>
        </p:blipFill>
        <p:spPr bwMode="auto">
          <a:xfrm rot="5400000">
            <a:off x="831204" y="3240706"/>
            <a:ext cx="3052435" cy="3143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394448"/>
          </a:xfrm>
        </p:spPr>
        <p:txBody>
          <a:bodyPr/>
          <a:lstStyle/>
          <a:p>
            <a:pPr algn="ctr"/>
            <a:r>
              <a:rPr lang="ru-RU" i="1" dirty="0" smtClean="0"/>
              <a:t>СПАСИБО ЗА ВНИМАНИЕ!!!</a:t>
            </a:r>
            <a:endParaRPr lang="ru-RU" i="1" dirty="0"/>
          </a:p>
        </p:txBody>
      </p:sp>
      <p:pic>
        <p:nvPicPr>
          <p:cNvPr id="1026" name="Picture 2"/>
          <p:cNvPicPr>
            <a:picLocks noChangeAspect="1" noChangeArrowheads="1"/>
          </p:cNvPicPr>
          <p:nvPr/>
        </p:nvPicPr>
        <p:blipFill>
          <a:blip r:embed="rId2" cstate="print"/>
          <a:srcRect/>
          <a:stretch>
            <a:fillRect/>
          </a:stretch>
        </p:blipFill>
        <p:spPr bwMode="auto">
          <a:xfrm>
            <a:off x="1643042" y="2071678"/>
            <a:ext cx="5072098" cy="3714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751638"/>
          </a:xfrm>
        </p:spPr>
        <p:txBody>
          <a:bodyPr>
            <a:normAutofit fontScale="90000"/>
          </a:bodyPr>
          <a:lstStyle/>
          <a:p>
            <a:r>
              <a:rPr lang="ru-RU" dirty="0" smtClean="0"/>
              <a:t> </a:t>
            </a:r>
            <a:r>
              <a:rPr lang="ru-RU" sz="2000" i="1" cap="small" dirty="0" smtClean="0">
                <a:solidFill>
                  <a:srgbClr val="7030A0"/>
                </a:solidFill>
              </a:rPr>
              <a:t>«Истоки творческих способностей и дарований детей на кончиках пальцев. От пальцев, образно говоря, идут тончайшие ручейки, которые питают источник творческой мысли. Другими словами: чем больше мастерства в детской ладошке, тем умнее ребенок».</a:t>
            </a:r>
            <a:r>
              <a:rPr lang="ru-RU" sz="2000" dirty="0" smtClean="0">
                <a:solidFill>
                  <a:srgbClr val="7030A0"/>
                </a:solidFill>
              </a:rPr>
              <a:t/>
            </a:r>
            <a:br>
              <a:rPr lang="ru-RU" sz="2000" dirty="0" smtClean="0">
                <a:solidFill>
                  <a:srgbClr val="7030A0"/>
                </a:solidFill>
              </a:rPr>
            </a:br>
            <a:r>
              <a:rPr lang="ru-RU" sz="2000" i="1" cap="small" dirty="0" smtClean="0">
                <a:solidFill>
                  <a:srgbClr val="7030A0"/>
                </a:solidFill>
              </a:rPr>
              <a:t>Сухомлинский В.А.</a:t>
            </a:r>
            <a:r>
              <a:rPr lang="ru-RU" sz="2000" dirty="0" smtClean="0">
                <a:solidFill>
                  <a:srgbClr val="7030A0"/>
                </a:solidFill>
              </a:rPr>
              <a:t/>
            </a:r>
            <a:br>
              <a:rPr lang="ru-RU" sz="2000" dirty="0" smtClean="0">
                <a:solidFill>
                  <a:srgbClr val="7030A0"/>
                </a:solidFill>
              </a:rPr>
            </a:br>
            <a:endParaRPr lang="ru-RU" sz="2000" dirty="0">
              <a:solidFill>
                <a:srgbClr val="7030A0"/>
              </a:solidFill>
            </a:endParaRPr>
          </a:p>
        </p:txBody>
      </p:sp>
      <p:pic>
        <p:nvPicPr>
          <p:cNvPr id="3074" name="Picture 2" descr="C:\Users\Александр\Desktop\изо\7b4793.jpg"/>
          <p:cNvPicPr>
            <a:picLocks noGrp="1" noChangeAspect="1" noChangeArrowheads="1"/>
          </p:cNvPicPr>
          <p:nvPr>
            <p:ph idx="1"/>
          </p:nvPr>
        </p:nvPicPr>
        <p:blipFill>
          <a:blip r:embed="rId2" cstate="print"/>
          <a:srcRect/>
          <a:stretch>
            <a:fillRect/>
          </a:stretch>
        </p:blipFill>
        <p:spPr bwMode="auto">
          <a:xfrm>
            <a:off x="1285852" y="2000240"/>
            <a:ext cx="5465244" cy="4098933"/>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Александр\Desktop\изо\feNCc8WZgPU.jpg"/>
          <p:cNvPicPr>
            <a:picLocks noGrp="1" noChangeAspect="1" noChangeArrowheads="1"/>
          </p:cNvPicPr>
          <p:nvPr>
            <p:ph idx="1"/>
          </p:nvPr>
        </p:nvPicPr>
        <p:blipFill>
          <a:blip r:embed="rId2" cstate="print"/>
          <a:srcRect/>
          <a:stretch>
            <a:fillRect/>
          </a:stretch>
        </p:blipFill>
        <p:spPr bwMode="auto">
          <a:xfrm>
            <a:off x="399456" y="714356"/>
            <a:ext cx="3085312" cy="2191389"/>
          </a:xfrm>
          <a:prstGeom prst="rect">
            <a:avLst/>
          </a:prstGeom>
          <a:noFill/>
        </p:spPr>
      </p:pic>
      <p:sp>
        <p:nvSpPr>
          <p:cNvPr id="7" name="Прямоугольник 6"/>
          <p:cNvSpPr/>
          <p:nvPr/>
        </p:nvSpPr>
        <p:spPr>
          <a:xfrm>
            <a:off x="3643306" y="285728"/>
            <a:ext cx="4357718" cy="5909310"/>
          </a:xfrm>
          <a:prstGeom prst="rect">
            <a:avLst/>
          </a:prstGeom>
        </p:spPr>
        <p:txBody>
          <a:bodyPr wrap="square">
            <a:spAutoFit/>
          </a:bodyPr>
          <a:lstStyle/>
          <a:p>
            <a:r>
              <a:rPr lang="ru-RU" dirty="0" smtClean="0"/>
              <a:t>Изобразительное искусство играет огромную роль в формировании духовно развитой личности, в совершенствовании чувств, восприятии явлений жизни и природы. Выражая себя через рисунок, ребенок дает выход своим чувствам, желаниям, мечтам, перестраивает свои отношения в различных ситуациях и безболезненно соприкасается с некоторыми пугающими, неприятными, травмирующими образами. </a:t>
            </a:r>
          </a:p>
          <a:p>
            <a:endParaRPr lang="ru-RU" i="1" dirty="0" smtClean="0"/>
          </a:p>
          <a:p>
            <a:r>
              <a:rPr lang="ru-RU" i="1" dirty="0" err="1" smtClean="0"/>
              <a:t>Изотерапия</a:t>
            </a:r>
            <a:r>
              <a:rPr lang="ru-RU" dirty="0" smtClean="0"/>
              <a:t> - один из эффективных инструментов в психологической работе, использование которого дает ребенку естественную возможность для развития воображения, гибкости и пластичности мышления, зрительно-моторной координации.</a:t>
            </a:r>
            <a:endParaRPr lang="ru-RU" dirty="0"/>
          </a:p>
        </p:txBody>
      </p:sp>
      <p:pic>
        <p:nvPicPr>
          <p:cNvPr id="5122" name="Picture 2" descr="C:\Users\Александр\Desktop\изо\Gora.jpg"/>
          <p:cNvPicPr>
            <a:picLocks noChangeAspect="1" noChangeArrowheads="1"/>
          </p:cNvPicPr>
          <p:nvPr/>
        </p:nvPicPr>
        <p:blipFill>
          <a:blip r:embed="rId3" cstate="print"/>
          <a:srcRect/>
          <a:stretch>
            <a:fillRect/>
          </a:stretch>
        </p:blipFill>
        <p:spPr bwMode="auto">
          <a:xfrm>
            <a:off x="357158" y="3429000"/>
            <a:ext cx="3143272" cy="2347631"/>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500042"/>
            <a:ext cx="4329114" cy="5955694"/>
          </a:xfrm>
        </p:spPr>
        <p:txBody>
          <a:bodyPr>
            <a:normAutofit fontScale="85000" lnSpcReduction="10000"/>
          </a:bodyPr>
          <a:lstStyle/>
          <a:p>
            <a:r>
              <a:rPr lang="en-US" dirty="0" smtClean="0"/>
              <a:t>      </a:t>
            </a:r>
            <a:r>
              <a:rPr lang="ru-RU" dirty="0" smtClean="0"/>
              <a:t> Наиболее эффективным методом </a:t>
            </a:r>
            <a:r>
              <a:rPr lang="ru-RU" dirty="0" err="1" smtClean="0"/>
              <a:t>психопрофилактики</a:t>
            </a:r>
            <a:r>
              <a:rPr lang="ru-RU" dirty="0" smtClean="0"/>
              <a:t> и </a:t>
            </a:r>
            <a:r>
              <a:rPr lang="ru-RU" dirty="0" err="1" smtClean="0"/>
              <a:t>психокоррекции</a:t>
            </a:r>
            <a:r>
              <a:rPr lang="ru-RU" dirty="0" smtClean="0"/>
              <a:t> негативных эмоциональных состояний детей дошкольного возраста является </a:t>
            </a:r>
            <a:r>
              <a:rPr lang="ru-RU" dirty="0" err="1" smtClean="0"/>
              <a:t>арт-терапия</a:t>
            </a:r>
            <a:r>
              <a:rPr lang="ru-RU" dirty="0" smtClean="0"/>
              <a:t> - метод психотерапевтического воздействия, использующий средства искусства. </a:t>
            </a:r>
            <a:endParaRPr lang="en-US" dirty="0" smtClean="0"/>
          </a:p>
          <a:p>
            <a:r>
              <a:rPr lang="ru-RU" dirty="0" smtClean="0"/>
              <a:t>В зависимости от характера творческой деятельности и ее продукта выделяются следующие виды </a:t>
            </a:r>
            <a:r>
              <a:rPr lang="ru-RU" dirty="0" err="1" smtClean="0"/>
              <a:t>арт-терапии</a:t>
            </a:r>
            <a:r>
              <a:rPr lang="ru-RU" dirty="0" smtClean="0"/>
              <a:t>: рисуночная терапия (или </a:t>
            </a:r>
            <a:r>
              <a:rPr lang="ru-RU" dirty="0" err="1" smtClean="0"/>
              <a:t>изотерапия</a:t>
            </a:r>
            <a:r>
              <a:rPr lang="ru-RU" dirty="0" smtClean="0"/>
              <a:t>); </a:t>
            </a:r>
            <a:r>
              <a:rPr lang="ru-RU" dirty="0" err="1" smtClean="0"/>
              <a:t>библиотерапия</a:t>
            </a:r>
            <a:r>
              <a:rPr lang="ru-RU" dirty="0" smtClean="0"/>
              <a:t>; музыкотерапия; </a:t>
            </a:r>
            <a:r>
              <a:rPr lang="ru-RU" dirty="0" err="1" smtClean="0"/>
              <a:t>сказкотерапия</a:t>
            </a:r>
            <a:r>
              <a:rPr lang="ru-RU" dirty="0" smtClean="0"/>
              <a:t> и др.</a:t>
            </a:r>
            <a:endParaRPr lang="ru-RU" dirty="0"/>
          </a:p>
        </p:txBody>
      </p:sp>
      <p:pic>
        <p:nvPicPr>
          <p:cNvPr id="1026" name="Picture 2" descr="C:\Users\Александр\Desktop\изо\452428290.jpg"/>
          <p:cNvPicPr>
            <a:picLocks noChangeAspect="1" noChangeArrowheads="1"/>
          </p:cNvPicPr>
          <p:nvPr/>
        </p:nvPicPr>
        <p:blipFill>
          <a:blip r:embed="rId2" cstate="print"/>
          <a:srcRect/>
          <a:stretch>
            <a:fillRect/>
          </a:stretch>
        </p:blipFill>
        <p:spPr bwMode="auto">
          <a:xfrm>
            <a:off x="5000628" y="357166"/>
            <a:ext cx="3653248" cy="2714644"/>
          </a:xfrm>
          <a:prstGeom prst="rect">
            <a:avLst/>
          </a:prstGeom>
          <a:noFill/>
        </p:spPr>
      </p:pic>
      <p:pic>
        <p:nvPicPr>
          <p:cNvPr id="1027" name="Picture 3" descr="C:\Users\Александр\Desktop\изо\1325203557_cliff_briggie_2.jpg"/>
          <p:cNvPicPr>
            <a:picLocks noChangeAspect="1" noChangeArrowheads="1"/>
          </p:cNvPicPr>
          <p:nvPr/>
        </p:nvPicPr>
        <p:blipFill>
          <a:blip r:embed="rId3" cstate="print"/>
          <a:srcRect/>
          <a:stretch>
            <a:fillRect/>
          </a:stretch>
        </p:blipFill>
        <p:spPr bwMode="auto">
          <a:xfrm>
            <a:off x="5000628" y="3468606"/>
            <a:ext cx="3714776" cy="3090693"/>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5037786"/>
          </a:xfrm>
        </p:spPr>
        <p:txBody>
          <a:bodyPr>
            <a:normAutofit/>
          </a:bodyPr>
          <a:lstStyle/>
          <a:p>
            <a:pPr>
              <a:lnSpc>
                <a:spcPct val="150000"/>
              </a:lnSpc>
            </a:pPr>
            <a:r>
              <a:rPr lang="ru-RU" sz="1800" dirty="0" smtClean="0">
                <a:solidFill>
                  <a:schemeClr val="tx1"/>
                </a:solidFill>
              </a:rPr>
              <a:t>   </a:t>
            </a:r>
            <a:endParaRPr lang="ru-RU" sz="1400" dirty="0">
              <a:solidFill>
                <a:schemeClr val="tx1"/>
              </a:solidFill>
            </a:endParaRPr>
          </a:p>
        </p:txBody>
      </p:sp>
      <p:sp>
        <p:nvSpPr>
          <p:cNvPr id="4" name="Содержимое 3"/>
          <p:cNvSpPr>
            <a:spLocks noGrp="1"/>
          </p:cNvSpPr>
          <p:nvPr>
            <p:ph idx="1"/>
          </p:nvPr>
        </p:nvSpPr>
        <p:spPr>
          <a:xfrm>
            <a:off x="457200" y="3571876"/>
            <a:ext cx="7239000" cy="2883860"/>
          </a:xfrm>
        </p:spPr>
        <p:txBody>
          <a:bodyPr>
            <a:normAutofit/>
          </a:bodyPr>
          <a:lstStyle/>
          <a:p>
            <a:r>
              <a:rPr lang="ru-RU" sz="1800" dirty="0" smtClean="0"/>
              <a:t>Один из самых распространенных видов </a:t>
            </a:r>
            <a:r>
              <a:rPr lang="ru-RU" sz="1800" dirty="0" err="1" smtClean="0"/>
              <a:t>арт-терапии</a:t>
            </a:r>
            <a:r>
              <a:rPr lang="ru-RU" sz="1800" dirty="0" smtClean="0"/>
              <a:t> - </a:t>
            </a:r>
            <a:r>
              <a:rPr lang="ru-RU" sz="1800" dirty="0" err="1" smtClean="0"/>
              <a:t>изотерапия</a:t>
            </a:r>
            <a:r>
              <a:rPr lang="ru-RU" sz="1800" dirty="0" smtClean="0"/>
              <a:t>. Возраст от 5 до 10 лет называют "золотым веком" детского рисунка. Именно поэтому применение рисуночной терапии особенно эффективно в старшем дошкольном возрасте. Рисуя, ребенок неосознанно дает выход своим чувствам, желаниям, мечтам, перестраивает свои отношения в разных ситуациях и безболезненно соприкасается с некоторыми пугающими, неприятными, травмирующими образами.</a:t>
            </a:r>
            <a:endParaRPr lang="ru-RU" sz="1800" dirty="0"/>
          </a:p>
        </p:txBody>
      </p:sp>
      <p:pic>
        <p:nvPicPr>
          <p:cNvPr id="2050" name="Picture 2" descr="C:\Users\Александр\Desktop\изо\89f6c6954c3bd62fe895b8c37dadf680.jpg"/>
          <p:cNvPicPr>
            <a:picLocks noChangeAspect="1" noChangeArrowheads="1"/>
          </p:cNvPicPr>
          <p:nvPr/>
        </p:nvPicPr>
        <p:blipFill>
          <a:blip r:embed="rId2" cstate="print"/>
          <a:srcRect/>
          <a:stretch>
            <a:fillRect/>
          </a:stretch>
        </p:blipFill>
        <p:spPr bwMode="auto">
          <a:xfrm>
            <a:off x="1857356" y="285728"/>
            <a:ext cx="4721495" cy="30718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solidFill>
                  <a:schemeClr val="tx2">
                    <a:lumMod val="75000"/>
                  </a:schemeClr>
                </a:solidFill>
              </a:rPr>
              <a:t>В профилактической и коррекционной работе со старшими дошкольниками </a:t>
            </a:r>
            <a:r>
              <a:rPr lang="ru-RU" sz="2000" dirty="0" err="1" smtClean="0">
                <a:solidFill>
                  <a:schemeClr val="tx2">
                    <a:lumMod val="75000"/>
                  </a:schemeClr>
                </a:solidFill>
              </a:rPr>
              <a:t>изотерапия</a:t>
            </a:r>
            <a:r>
              <a:rPr lang="ru-RU" sz="2000" dirty="0" smtClean="0">
                <a:solidFill>
                  <a:schemeClr val="tx2">
                    <a:lumMod val="75000"/>
                  </a:schemeClr>
                </a:solidFill>
              </a:rPr>
              <a:t> позволяет получить следующие позитивные результаты:</a:t>
            </a:r>
            <a:endParaRPr lang="ru-RU" sz="2000" dirty="0"/>
          </a:p>
        </p:txBody>
      </p:sp>
      <p:sp>
        <p:nvSpPr>
          <p:cNvPr id="3" name="Содержимое 2"/>
          <p:cNvSpPr>
            <a:spLocks noGrp="1"/>
          </p:cNvSpPr>
          <p:nvPr>
            <p:ph idx="1"/>
          </p:nvPr>
        </p:nvSpPr>
        <p:spPr>
          <a:xfrm>
            <a:off x="457200" y="1609416"/>
            <a:ext cx="6543692" cy="4846320"/>
          </a:xfrm>
        </p:spPr>
        <p:txBody>
          <a:bodyPr>
            <a:normAutofit fontScale="85000" lnSpcReduction="20000"/>
          </a:bodyPr>
          <a:lstStyle/>
          <a:p>
            <a:r>
              <a:rPr lang="ru-RU" dirty="0" smtClean="0"/>
              <a:t>В профилактической и коррекционной работе со старшими дошкольниками </a:t>
            </a:r>
            <a:r>
              <a:rPr lang="ru-RU" dirty="0" err="1" smtClean="0"/>
              <a:t>изотерапия</a:t>
            </a:r>
            <a:r>
              <a:rPr lang="ru-RU" dirty="0" smtClean="0"/>
              <a:t> позволяет получить следующие позитивные результаты: </a:t>
            </a:r>
          </a:p>
          <a:p>
            <a:r>
              <a:rPr lang="ru-RU" dirty="0" smtClean="0"/>
              <a:t>обеспечивает эффективное эмоциональное </a:t>
            </a:r>
            <a:r>
              <a:rPr lang="ru-RU" dirty="0" err="1" smtClean="0"/>
              <a:t>отреагирование</a:t>
            </a:r>
            <a:r>
              <a:rPr lang="ru-RU" dirty="0" smtClean="0"/>
              <a:t>; </a:t>
            </a:r>
          </a:p>
          <a:p>
            <a:r>
              <a:rPr lang="ru-RU" dirty="0" smtClean="0"/>
              <a:t>способствует преодолению коммуникативных барьеров и психологических защит; создает благоприятные условия для развития произвольности и способности к </a:t>
            </a:r>
            <a:r>
              <a:rPr lang="ru-RU" dirty="0" err="1" smtClean="0"/>
              <a:t>саморегуляции</a:t>
            </a:r>
            <a:r>
              <a:rPr lang="ru-RU" dirty="0" smtClean="0"/>
              <a:t>; </a:t>
            </a:r>
          </a:p>
          <a:p>
            <a:r>
              <a:rPr lang="ru-RU" dirty="0" smtClean="0"/>
              <a:t> оказывает влияние на осознание детьми своих чувств, переживаний и эмоциональных состояний; </a:t>
            </a:r>
          </a:p>
          <a:p>
            <a:r>
              <a:rPr lang="ru-RU" dirty="0" smtClean="0"/>
              <a:t> содействует формированию позитивной "</a:t>
            </a:r>
            <a:r>
              <a:rPr lang="ru-RU" dirty="0" err="1" smtClean="0"/>
              <a:t>Я-концепции</a:t>
            </a:r>
            <a:r>
              <a:rPr lang="ru-RU" dirty="0" smtClean="0"/>
              <a:t>" и повышению уверенности в себе. </a:t>
            </a:r>
          </a:p>
          <a:p>
            <a:endParaRPr lang="ru-RU" dirty="0"/>
          </a:p>
        </p:txBody>
      </p:sp>
      <p:pic>
        <p:nvPicPr>
          <p:cNvPr id="4" name="Picture 2" descr="C:\Users\Александр\Desktop\изо\razlichnye_tehniki_risovaniya.jpeg"/>
          <p:cNvPicPr>
            <a:picLocks noChangeAspect="1" noChangeArrowheads="1"/>
          </p:cNvPicPr>
          <p:nvPr/>
        </p:nvPicPr>
        <p:blipFill>
          <a:blip r:embed="rId2" cstate="print"/>
          <a:srcRect/>
          <a:stretch>
            <a:fillRect/>
          </a:stretch>
        </p:blipFill>
        <p:spPr bwMode="auto">
          <a:xfrm>
            <a:off x="6858016" y="2857496"/>
            <a:ext cx="2143140" cy="3280283"/>
          </a:xfrm>
          <a:prstGeom prst="rect">
            <a:avLst/>
          </a:prstGeom>
          <a:noFill/>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лександр\Desktop\изо\tubik_kraski.jpg"/>
          <p:cNvPicPr>
            <a:picLocks noGrp="1" noChangeAspect="1" noChangeArrowheads="1"/>
          </p:cNvPicPr>
          <p:nvPr>
            <p:ph idx="1"/>
          </p:nvPr>
        </p:nvPicPr>
        <p:blipFill>
          <a:blip r:embed="rId2" cstate="print"/>
          <a:srcRect/>
          <a:stretch>
            <a:fillRect/>
          </a:stretch>
        </p:blipFill>
        <p:spPr bwMode="auto">
          <a:xfrm>
            <a:off x="4357686" y="428604"/>
            <a:ext cx="4357718" cy="3357587"/>
          </a:xfrm>
          <a:prstGeom prst="rect">
            <a:avLst/>
          </a:prstGeom>
          <a:noFill/>
        </p:spPr>
      </p:pic>
      <p:sp>
        <p:nvSpPr>
          <p:cNvPr id="2051" name="Rectangle 3"/>
          <p:cNvSpPr>
            <a:spLocks noChangeArrowheads="1"/>
          </p:cNvSpPr>
          <p:nvPr/>
        </p:nvSpPr>
        <p:spPr bwMode="auto">
          <a:xfrm>
            <a:off x="500033" y="285728"/>
            <a:ext cx="7643867"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Техники рисования: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рисование пальчиками;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рисование ладошкой;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оттиск печатками из картофеля;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оттиск поролоном;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оттиск смятой бумагой;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восковые мелки (свеча) и акварель;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монотипия предметная;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монотипия пейзажная;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цветной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граттаж</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кляксография</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обычная;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кляксография</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 трубочкой;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кляксография</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 ниточкой;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набрызг</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отпечатки листьев.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500034" y="428604"/>
            <a:ext cx="4714908" cy="6215106"/>
          </a:xfrm>
        </p:spPr>
        <p:txBody>
          <a:bodyPr>
            <a:normAutofit fontScale="25000" lnSpcReduction="20000"/>
          </a:bodyPr>
          <a:lstStyle/>
          <a:p>
            <a:pPr>
              <a:buNone/>
            </a:pPr>
            <a:endParaRPr lang="ru-RU" b="1" dirty="0" smtClean="0">
              <a:solidFill>
                <a:schemeClr val="bg1">
                  <a:lumMod val="25000"/>
                </a:schemeClr>
              </a:solidFill>
            </a:endParaRPr>
          </a:p>
          <a:p>
            <a:pPr algn="just">
              <a:buNone/>
            </a:pPr>
            <a:r>
              <a:rPr lang="ru-RU" sz="4900" b="1" dirty="0" smtClean="0">
                <a:solidFill>
                  <a:schemeClr val="bg1">
                    <a:lumMod val="25000"/>
                  </a:schemeClr>
                </a:solidFill>
                <a:latin typeface="Times New Roman" pitchFamily="18" charset="0"/>
                <a:cs typeface="Times New Roman" pitchFamily="18" charset="0"/>
              </a:rPr>
              <a:t> </a:t>
            </a:r>
            <a:r>
              <a:rPr lang="ru-RU" sz="7200" b="1" dirty="0" smtClean="0">
                <a:solidFill>
                  <a:schemeClr val="bg1">
                    <a:lumMod val="25000"/>
                  </a:schemeClr>
                </a:solidFill>
                <a:latin typeface="Times New Roman" pitchFamily="18" charset="0"/>
                <a:cs typeface="Times New Roman" pitchFamily="18" charset="0"/>
              </a:rPr>
              <a:t>В работе с детьми используются разнообразные техники рисования.</a:t>
            </a:r>
            <a:r>
              <a:rPr lang="en-US" sz="7200" b="1" dirty="0" smtClean="0">
                <a:solidFill>
                  <a:schemeClr val="bg1">
                    <a:lumMod val="25000"/>
                  </a:schemeClr>
                </a:solidFill>
                <a:latin typeface="Times New Roman" pitchFamily="18" charset="0"/>
                <a:cs typeface="Times New Roman" pitchFamily="18" charset="0"/>
              </a:rPr>
              <a:t> </a:t>
            </a:r>
            <a:r>
              <a:rPr lang="ru-RU" sz="7200" b="1" dirty="0" smtClean="0">
                <a:solidFill>
                  <a:schemeClr val="bg1">
                    <a:lumMod val="25000"/>
                  </a:schemeClr>
                </a:solidFill>
                <a:latin typeface="Times New Roman" pitchFamily="18" charset="0"/>
                <a:cs typeface="Times New Roman" pitchFamily="18" charset="0"/>
              </a:rPr>
              <a:t>Рассмотрим некоторые из них. </a:t>
            </a:r>
          </a:p>
          <a:p>
            <a:pPr>
              <a:buNone/>
            </a:pPr>
            <a:r>
              <a:rPr lang="ru-RU" sz="7200" b="1" dirty="0" smtClean="0">
                <a:solidFill>
                  <a:schemeClr val="bg1">
                    <a:lumMod val="25000"/>
                  </a:schemeClr>
                </a:solidFill>
                <a:latin typeface="Times New Roman" pitchFamily="18" charset="0"/>
                <a:cs typeface="Times New Roman" pitchFamily="18" charset="0"/>
              </a:rPr>
              <a:t>Рисование пальчиками </a:t>
            </a:r>
          </a:p>
          <a:p>
            <a:pPr>
              <a:buNone/>
            </a:pPr>
            <a:r>
              <a:rPr lang="ru-RU" sz="7200" b="1" dirty="0" smtClean="0">
                <a:solidFill>
                  <a:schemeClr val="bg1">
                    <a:lumMod val="25000"/>
                  </a:schemeClr>
                </a:solidFill>
                <a:latin typeface="Times New Roman" pitchFamily="18" charset="0"/>
                <a:cs typeface="Times New Roman" pitchFamily="18" charset="0"/>
              </a:rPr>
              <a:t> Материал и инструменты: мисочки с гуашью, плотная бумага любого цвета формата А4, салфетки. </a:t>
            </a:r>
          </a:p>
          <a:p>
            <a:pPr>
              <a:buNone/>
            </a:pPr>
            <a:r>
              <a:rPr lang="ru-RU" sz="7200" b="1" dirty="0" smtClean="0">
                <a:solidFill>
                  <a:schemeClr val="bg1">
                    <a:lumMod val="25000"/>
                  </a:schemeClr>
                </a:solidFill>
                <a:latin typeface="Times New Roman" pitchFamily="18" charset="0"/>
                <a:cs typeface="Times New Roman" pitchFamily="18" charset="0"/>
              </a:rPr>
              <a:t> Способ получения изображения. Ребенок опускает в гуашь пальчик и наносит на бумагу точки, пятна (в зависимости от замысла - рисование ягод, гроздей; хаотичное заполнение листа цветными пятнами - рисование настроения). </a:t>
            </a:r>
          </a:p>
          <a:p>
            <a:pPr>
              <a:buNone/>
            </a:pPr>
            <a:endParaRPr lang="ru-RU" sz="7200" b="1" dirty="0" smtClean="0">
              <a:solidFill>
                <a:schemeClr val="bg1">
                  <a:lumMod val="25000"/>
                </a:schemeClr>
              </a:solidFill>
              <a:latin typeface="Times New Roman" pitchFamily="18" charset="0"/>
              <a:cs typeface="Times New Roman" pitchFamily="18" charset="0"/>
            </a:endParaRPr>
          </a:p>
          <a:p>
            <a:pPr>
              <a:buNone/>
            </a:pPr>
            <a:r>
              <a:rPr lang="ru-RU" sz="7200" b="1" dirty="0" smtClean="0">
                <a:solidFill>
                  <a:schemeClr val="bg1">
                    <a:lumMod val="25000"/>
                  </a:schemeClr>
                </a:solidFill>
                <a:latin typeface="Times New Roman" pitchFamily="18" charset="0"/>
                <a:cs typeface="Times New Roman" pitchFamily="18" charset="0"/>
              </a:rPr>
              <a:t>Рисование ладошкой </a:t>
            </a:r>
          </a:p>
          <a:p>
            <a:pPr>
              <a:buNone/>
            </a:pPr>
            <a:r>
              <a:rPr lang="ru-RU" sz="7200" b="1" dirty="0" smtClean="0">
                <a:solidFill>
                  <a:schemeClr val="bg1">
                    <a:lumMod val="25000"/>
                  </a:schemeClr>
                </a:solidFill>
                <a:latin typeface="Times New Roman" pitchFamily="18" charset="0"/>
                <a:cs typeface="Times New Roman" pitchFamily="18" charset="0"/>
              </a:rPr>
              <a:t> Материал и инструменты: широкие блюдечки с гуашью, кисть, плотная бумага любого цвета формата А4, салфетки. </a:t>
            </a:r>
          </a:p>
          <a:p>
            <a:pPr>
              <a:buNone/>
            </a:pPr>
            <a:r>
              <a:rPr lang="ru-RU" sz="7200" b="1" dirty="0" smtClean="0">
                <a:solidFill>
                  <a:schemeClr val="bg1">
                    <a:lumMod val="25000"/>
                  </a:schemeClr>
                </a:solidFill>
                <a:latin typeface="Times New Roman" pitchFamily="18" charset="0"/>
                <a:cs typeface="Times New Roman" pitchFamily="18" charset="0"/>
              </a:rPr>
              <a:t> Способ получения изображения. Ребенок опускает в гуашь ладошку или  окрашивает ее с помощью кисточки и делает отпечаток на бумаге. Отпечаток дорабатывается кистью до получения изображения (птицы, дерева). </a:t>
            </a:r>
          </a:p>
          <a:p>
            <a:pPr>
              <a:buNone/>
            </a:pPr>
            <a:endParaRPr lang="ru-RU" sz="7200" b="1" dirty="0" smtClean="0">
              <a:solidFill>
                <a:schemeClr val="bg1">
                  <a:lumMod val="25000"/>
                </a:schemeClr>
              </a:solidFill>
              <a:latin typeface="Times New Roman" pitchFamily="18" charset="0"/>
              <a:cs typeface="Times New Roman" pitchFamily="18" charset="0"/>
            </a:endParaRPr>
          </a:p>
        </p:txBody>
      </p:sp>
      <p:pic>
        <p:nvPicPr>
          <p:cNvPr id="12289" name="Picture 1" descr="C:\Users\Александр\Desktop\image_22728.jpg"/>
          <p:cNvPicPr>
            <a:picLocks noChangeAspect="1" noChangeArrowheads="1"/>
          </p:cNvPicPr>
          <p:nvPr/>
        </p:nvPicPr>
        <p:blipFill>
          <a:blip r:embed="rId2" cstate="print"/>
          <a:srcRect/>
          <a:stretch>
            <a:fillRect/>
          </a:stretch>
        </p:blipFill>
        <p:spPr bwMode="auto">
          <a:xfrm>
            <a:off x="5214942" y="428604"/>
            <a:ext cx="3524275" cy="26432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290" name="Picture 2" descr="C:\Users\Александр\Desktop\fingerfarben-580x435.jpg"/>
          <p:cNvPicPr>
            <a:picLocks noChangeAspect="1" noChangeArrowheads="1"/>
          </p:cNvPicPr>
          <p:nvPr/>
        </p:nvPicPr>
        <p:blipFill>
          <a:blip r:embed="rId3" cstate="print"/>
          <a:srcRect/>
          <a:stretch>
            <a:fillRect/>
          </a:stretch>
        </p:blipFill>
        <p:spPr bwMode="auto">
          <a:xfrm>
            <a:off x="5214942" y="3571876"/>
            <a:ext cx="3571900" cy="26789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71480"/>
            <a:ext cx="4572032" cy="5884256"/>
          </a:xfrm>
        </p:spPr>
        <p:txBody>
          <a:bodyPr>
            <a:normAutofit fontScale="70000" lnSpcReduction="20000"/>
          </a:bodyPr>
          <a:lstStyle/>
          <a:p>
            <a:pPr>
              <a:buNone/>
            </a:pPr>
            <a:r>
              <a:rPr lang="ru-RU" sz="2800" b="1" dirty="0" smtClean="0">
                <a:solidFill>
                  <a:schemeClr val="bg1">
                    <a:lumMod val="25000"/>
                  </a:schemeClr>
                </a:solidFill>
                <a:latin typeface="Times New Roman" pitchFamily="18" charset="0"/>
                <a:cs typeface="Times New Roman" pitchFamily="18" charset="0"/>
              </a:rPr>
              <a:t>Оттиск печатками из картофеля ("печатки") </a:t>
            </a:r>
          </a:p>
          <a:p>
            <a:pPr>
              <a:buNone/>
            </a:pPr>
            <a:endParaRPr lang="en-US" sz="2800" b="1" dirty="0" smtClean="0">
              <a:solidFill>
                <a:schemeClr val="bg1">
                  <a:lumMod val="25000"/>
                </a:schemeClr>
              </a:solidFill>
              <a:latin typeface="Times New Roman" pitchFamily="18" charset="0"/>
              <a:cs typeface="Times New Roman" pitchFamily="18" charset="0"/>
            </a:endParaRPr>
          </a:p>
          <a:p>
            <a:pPr>
              <a:buNone/>
            </a:pPr>
            <a:r>
              <a:rPr lang="ru-RU" sz="2800" b="1" dirty="0" smtClean="0">
                <a:solidFill>
                  <a:schemeClr val="bg1">
                    <a:lumMod val="25000"/>
                  </a:schemeClr>
                </a:solidFill>
                <a:latin typeface="Times New Roman" pitchFamily="18" charset="0"/>
                <a:cs typeface="Times New Roman" pitchFamily="18" charset="0"/>
              </a:rPr>
              <a:t>Материал и инструменты: </a:t>
            </a:r>
            <a:r>
              <a:rPr lang="ru-RU" sz="2800" b="1" dirty="0" err="1" smtClean="0">
                <a:solidFill>
                  <a:schemeClr val="bg1">
                    <a:lumMod val="25000"/>
                  </a:schemeClr>
                </a:solidFill>
                <a:latin typeface="Times New Roman" pitchFamily="18" charset="0"/>
                <a:cs typeface="Times New Roman" pitchFamily="18" charset="0"/>
              </a:rPr>
              <a:t>мисочкалибо</a:t>
            </a:r>
            <a:r>
              <a:rPr lang="ru-RU" sz="2800" b="1" dirty="0" smtClean="0">
                <a:solidFill>
                  <a:schemeClr val="bg1">
                    <a:lumMod val="25000"/>
                  </a:schemeClr>
                </a:solidFill>
                <a:latin typeface="Times New Roman" pitchFamily="18" charset="0"/>
                <a:cs typeface="Times New Roman" pitchFamily="18" charset="0"/>
              </a:rPr>
              <a:t> пластиковая коробочка, в которую вложена штемпельная подушка из тонкого поролона, пропитанного гуашью, плотная бумага любого цвета и размера, печатки из картофеля - их изготавливает педагог, разрезав клубень пополам и доработав его половину до необходимой формы (геометрические фигуры, цветы и пр.). </a:t>
            </a:r>
          </a:p>
          <a:p>
            <a:pPr>
              <a:buNone/>
            </a:pPr>
            <a:r>
              <a:rPr lang="ru-RU" sz="2800" b="1" dirty="0" smtClean="0">
                <a:solidFill>
                  <a:schemeClr val="bg1">
                    <a:lumMod val="25000"/>
                  </a:schemeClr>
                </a:solidFill>
                <a:latin typeface="Times New Roman" pitchFamily="18" charset="0"/>
                <a:cs typeface="Times New Roman" pitchFamily="18" charset="0"/>
              </a:rPr>
              <a:t> Способ получения изображения. Ребенок прижимает печатку к штемпельной подушке с краской и наносит оттиск на бумагу. Для получения другого цвета меняются и мисочка, и печатка.</a:t>
            </a:r>
          </a:p>
          <a:p>
            <a:endParaRPr lang="ru-RU" dirty="0"/>
          </a:p>
        </p:txBody>
      </p:sp>
      <p:pic>
        <p:nvPicPr>
          <p:cNvPr id="31747" name="Picture 3" descr="C:\Users\Александр\Desktop\potato3.jpg"/>
          <p:cNvPicPr>
            <a:picLocks noChangeAspect="1" noChangeArrowheads="1"/>
          </p:cNvPicPr>
          <p:nvPr/>
        </p:nvPicPr>
        <p:blipFill>
          <a:blip r:embed="rId2" cstate="print"/>
          <a:srcRect/>
          <a:stretch>
            <a:fillRect/>
          </a:stretch>
        </p:blipFill>
        <p:spPr bwMode="auto">
          <a:xfrm>
            <a:off x="4786314" y="4071942"/>
            <a:ext cx="4022732" cy="1200059"/>
          </a:xfrm>
          <a:prstGeom prst="rect">
            <a:avLst/>
          </a:prstGeom>
          <a:noFill/>
        </p:spPr>
      </p:pic>
      <p:pic>
        <p:nvPicPr>
          <p:cNvPr id="31746" name="Picture 2" descr="C:\Users\Александр\Desktop\potato.jpg"/>
          <p:cNvPicPr>
            <a:picLocks noChangeAspect="1" noChangeArrowheads="1"/>
          </p:cNvPicPr>
          <p:nvPr/>
        </p:nvPicPr>
        <p:blipFill>
          <a:blip r:embed="rId3" cstate="print"/>
          <a:srcRect/>
          <a:stretch>
            <a:fillRect/>
          </a:stretch>
        </p:blipFill>
        <p:spPr bwMode="auto">
          <a:xfrm>
            <a:off x="4786314" y="500042"/>
            <a:ext cx="4000528" cy="3214710"/>
          </a:xfrm>
          <a:prstGeom prst="rect">
            <a:avLst/>
          </a:prstGeom>
          <a:noFill/>
        </p:spPr>
      </p:pic>
    </p:spTree>
  </p:cSld>
  <p:clrMapOvr>
    <a:masterClrMapping/>
  </p:clrMapOvr>
  <p:transition>
    <p:pull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Другая 3">
      <a:dk1>
        <a:sysClr val="windowText" lastClr="000000"/>
      </a:dk1>
      <a:lt1>
        <a:srgbClr val="DDC1E3"/>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263</TotalTime>
  <Words>1424</Words>
  <Application>Microsoft Office PowerPoint</Application>
  <PresentationFormat>Экран (4:3)</PresentationFormat>
  <Paragraphs>78</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Изящная</vt:lpstr>
      <vt:lpstr>Слайд 1</vt:lpstr>
      <vt:lpstr> «Истоки творческих способностей и дарований детей на кончиках пальцев. От пальцев, образно говоря, идут тончайшие ручейки, которые питают источник творческой мысли. Другими словами: чем больше мастерства в детской ладошке, тем умнее ребенок». Сухомлинский В.А. </vt:lpstr>
      <vt:lpstr>Слайд 3</vt:lpstr>
      <vt:lpstr>Слайд 4</vt:lpstr>
      <vt:lpstr>   </vt:lpstr>
      <vt:lpstr>В профилактической и коррекционной работе со старшими дошкольниками изотерапия позволяет получить следующие позитивные результаты:</vt:lpstr>
      <vt:lpstr>Слайд 7</vt:lpstr>
      <vt:lpstr>Слайд 8</vt:lpstr>
      <vt:lpstr>Слайд 9</vt:lpstr>
      <vt:lpstr>Слайд 10</vt:lpstr>
      <vt:lpstr>Слайд 11</vt:lpstr>
      <vt:lpstr>»</vt:lpstr>
      <vt:lpstr>Слайд 13</vt:lpstr>
      <vt:lpstr>Слайд 14</vt:lpstr>
      <vt:lpstr>Слайд 15</vt:lpstr>
      <vt:lpstr>Набрызг   Материал и инструменты: бумага, гуашь, кусочек картона, жесткая кисть или расческа, зубная щетка.   Способ получения изображения. Ребенок набирает краску на кисть и легонько ударяет ею о картон, который держит над бумагой, - краска разбрызгивается на бумагу. Для разбрызгивания краски можно также использовать зубную щетку или расческу</vt:lpstr>
      <vt:lpstr>Слайд 17</vt:lpstr>
      <vt:lpstr>Слайд 18</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опыта работы</dc:title>
  <dc:creator>user</dc:creator>
  <cp:lastModifiedBy>RePack by SPecialiST</cp:lastModifiedBy>
  <cp:revision>35</cp:revision>
  <dcterms:created xsi:type="dcterms:W3CDTF">2013-12-17T19:23:47Z</dcterms:created>
  <dcterms:modified xsi:type="dcterms:W3CDTF">2020-04-02T04:01:54Z</dcterms:modified>
</cp:coreProperties>
</file>